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1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D93DC9-93A9-4120-8EF2-DDFBBE3B7D5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CB1DF6A-A523-4C93-BC3F-6C2BF9B651C6}">
      <dgm:prSet phldrT="[Metin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tr-TR" sz="2400" b="1" dirty="0" smtClean="0"/>
            <a:t>1. Ziyaret</a:t>
          </a:r>
        </a:p>
        <a:p>
          <a:r>
            <a:rPr lang="tr-TR" sz="2400" b="1" dirty="0" smtClean="0"/>
            <a:t>Eksik, noksan bulma </a:t>
          </a:r>
          <a:endParaRPr lang="tr-TR" sz="2400" b="1" dirty="0"/>
        </a:p>
      </dgm:t>
    </dgm:pt>
    <dgm:pt modelId="{7BA4210E-B2B2-4D83-A876-90FC586BDFC6}" type="parTrans" cxnId="{4EDFE771-417E-4EC1-AEF8-F90B9A86DC48}">
      <dgm:prSet/>
      <dgm:spPr/>
      <dgm:t>
        <a:bodyPr/>
        <a:lstStyle/>
        <a:p>
          <a:endParaRPr lang="tr-TR"/>
        </a:p>
      </dgm:t>
    </dgm:pt>
    <dgm:pt modelId="{3309011F-D0F5-4F18-9047-DDFFE80A4D89}" type="sibTrans" cxnId="{4EDFE771-417E-4EC1-AEF8-F90B9A86DC48}">
      <dgm:prSet/>
      <dgm:spPr/>
      <dgm:t>
        <a:bodyPr/>
        <a:lstStyle/>
        <a:p>
          <a:endParaRPr lang="tr-TR"/>
        </a:p>
      </dgm:t>
    </dgm:pt>
    <dgm:pt modelId="{CE5FE64F-9390-49C6-8AD5-838499A4FCB0}">
      <dgm:prSet phldrT="[Metin]" custT="1"/>
      <dgm:spPr>
        <a:solidFill>
          <a:srgbClr val="FFC000"/>
        </a:solidFill>
      </dgm:spPr>
      <dgm:t>
        <a:bodyPr/>
        <a:lstStyle/>
        <a:p>
          <a:r>
            <a:rPr lang="tr-TR" sz="2000" b="1" dirty="0" smtClean="0"/>
            <a:t>2. Ziyaret</a:t>
          </a:r>
        </a:p>
        <a:p>
          <a:r>
            <a:rPr lang="tr-TR" sz="2000" b="1" dirty="0" smtClean="0"/>
            <a:t>Eksik, noksan tamamlanması kontrolü </a:t>
          </a:r>
          <a:endParaRPr lang="tr-TR" sz="2000" b="1" dirty="0"/>
        </a:p>
      </dgm:t>
    </dgm:pt>
    <dgm:pt modelId="{E90D846F-0D87-4FD1-8C69-711EE060DA73}" type="parTrans" cxnId="{5B5A0EE1-020A-4A4F-9483-CAD83E544A98}">
      <dgm:prSet/>
      <dgm:spPr/>
      <dgm:t>
        <a:bodyPr/>
        <a:lstStyle/>
        <a:p>
          <a:endParaRPr lang="tr-TR"/>
        </a:p>
      </dgm:t>
    </dgm:pt>
    <dgm:pt modelId="{B0BEBE24-B472-4D65-A902-1DE0CB294B91}" type="sibTrans" cxnId="{5B5A0EE1-020A-4A4F-9483-CAD83E544A98}">
      <dgm:prSet/>
      <dgm:spPr/>
      <dgm:t>
        <a:bodyPr/>
        <a:lstStyle/>
        <a:p>
          <a:endParaRPr lang="tr-TR"/>
        </a:p>
      </dgm:t>
    </dgm:pt>
    <dgm:pt modelId="{7A980FC9-70ED-4ADC-9E01-DF2B1E9F31BE}" type="pres">
      <dgm:prSet presAssocID="{9DD93DC9-93A9-4120-8EF2-DDFBBE3B7D5B}" presName="Name0" presStyleCnt="0">
        <dgm:presLayoutVars>
          <dgm:dir/>
          <dgm:animLvl val="lvl"/>
          <dgm:resizeHandles val="exact"/>
        </dgm:presLayoutVars>
      </dgm:prSet>
      <dgm:spPr/>
    </dgm:pt>
    <dgm:pt modelId="{B8440A64-616B-480A-A3F6-C89F48D2502B}" type="pres">
      <dgm:prSet presAssocID="{9CB1DF6A-A523-4C93-BC3F-6C2BF9B651C6}" presName="parTxOnly" presStyleLbl="node1" presStyleIdx="0" presStyleCnt="2" custLinFactNeighborX="-1673" custLinFactNeighborY="37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44DDCA-4921-4074-AC5E-FBF37CBD5E76}" type="pres">
      <dgm:prSet presAssocID="{3309011F-D0F5-4F18-9047-DDFFE80A4D89}" presName="parTxOnlySpace" presStyleCnt="0"/>
      <dgm:spPr/>
    </dgm:pt>
    <dgm:pt modelId="{6D4C7FA2-74D7-4CDA-9A71-921BF22C0B4E}" type="pres">
      <dgm:prSet presAssocID="{CE5FE64F-9390-49C6-8AD5-838499A4FCB0}" presName="parTxOnly" presStyleLbl="node1" presStyleIdx="1" presStyleCnt="2" custLinFactX="18972" custLinFactNeighborX="100000" custLinFactNeighborY="-944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EDFE771-417E-4EC1-AEF8-F90B9A86DC48}" srcId="{9DD93DC9-93A9-4120-8EF2-DDFBBE3B7D5B}" destId="{9CB1DF6A-A523-4C93-BC3F-6C2BF9B651C6}" srcOrd="0" destOrd="0" parTransId="{7BA4210E-B2B2-4D83-A876-90FC586BDFC6}" sibTransId="{3309011F-D0F5-4F18-9047-DDFFE80A4D89}"/>
    <dgm:cxn modelId="{F704C901-5546-4A97-BEC5-F303449655C1}" type="presOf" srcId="{CE5FE64F-9390-49C6-8AD5-838499A4FCB0}" destId="{6D4C7FA2-74D7-4CDA-9A71-921BF22C0B4E}" srcOrd="0" destOrd="0" presId="urn:microsoft.com/office/officeart/2005/8/layout/chevron1"/>
    <dgm:cxn modelId="{43F2338C-263C-406E-8F76-2BD2A3FA8742}" type="presOf" srcId="{9DD93DC9-93A9-4120-8EF2-DDFBBE3B7D5B}" destId="{7A980FC9-70ED-4ADC-9E01-DF2B1E9F31BE}" srcOrd="0" destOrd="0" presId="urn:microsoft.com/office/officeart/2005/8/layout/chevron1"/>
    <dgm:cxn modelId="{5B5A0EE1-020A-4A4F-9483-CAD83E544A98}" srcId="{9DD93DC9-93A9-4120-8EF2-DDFBBE3B7D5B}" destId="{CE5FE64F-9390-49C6-8AD5-838499A4FCB0}" srcOrd="1" destOrd="0" parTransId="{E90D846F-0D87-4FD1-8C69-711EE060DA73}" sibTransId="{B0BEBE24-B472-4D65-A902-1DE0CB294B91}"/>
    <dgm:cxn modelId="{397D60DA-6050-463F-B4D3-488EEF0375EE}" type="presOf" srcId="{9CB1DF6A-A523-4C93-BC3F-6C2BF9B651C6}" destId="{B8440A64-616B-480A-A3F6-C89F48D2502B}" srcOrd="0" destOrd="0" presId="urn:microsoft.com/office/officeart/2005/8/layout/chevron1"/>
    <dgm:cxn modelId="{5AC556B5-8218-4482-866D-324DA29010C8}" type="presParOf" srcId="{7A980FC9-70ED-4ADC-9E01-DF2B1E9F31BE}" destId="{B8440A64-616B-480A-A3F6-C89F48D2502B}" srcOrd="0" destOrd="0" presId="urn:microsoft.com/office/officeart/2005/8/layout/chevron1"/>
    <dgm:cxn modelId="{2A7B02EA-22EB-4C6C-86B9-DE74C61110DE}" type="presParOf" srcId="{7A980FC9-70ED-4ADC-9E01-DF2B1E9F31BE}" destId="{6644DDCA-4921-4074-AC5E-FBF37CBD5E76}" srcOrd="1" destOrd="0" presId="urn:microsoft.com/office/officeart/2005/8/layout/chevron1"/>
    <dgm:cxn modelId="{9F4F778A-BADA-4AF2-878C-5EACEFF58D6D}" type="presParOf" srcId="{7A980FC9-70ED-4ADC-9E01-DF2B1E9F31BE}" destId="{6D4C7FA2-74D7-4CDA-9A71-921BF22C0B4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D7139AC-A96D-46BB-98AB-084CE87B88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863126-64D3-4203-BA0D-2C33F2D9B2AF}">
      <dgm:prSet custT="1"/>
      <dgm:spPr/>
      <dgm:t>
        <a:bodyPr tIns="540000"/>
        <a:lstStyle/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algn="ctr" rtl="0"/>
          <a:r>
            <a:rPr lang="tr-TR" sz="2800" b="1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dirty="0" smtClean="0">
              <a:ln cap="rnd">
                <a:solidFill>
                  <a:schemeClr val="tx1"/>
                </a:solidFill>
              </a:ln>
            </a:rPr>
          </a:br>
          <a:endParaRPr lang="tr-TR" sz="2800" dirty="0">
            <a:ln cap="rnd">
              <a:solidFill>
                <a:schemeClr val="tx1"/>
              </a:solidFill>
            </a:ln>
          </a:endParaRPr>
        </a:p>
      </dgm:t>
    </dgm:pt>
    <dgm:pt modelId="{0ACC15E0-44FE-416E-A367-B7AF36DCD4F2}" type="parTrans" cxnId="{CB80DC63-5256-47F5-9AE9-FF5FCD42849B}">
      <dgm:prSet/>
      <dgm:spPr/>
      <dgm:t>
        <a:bodyPr/>
        <a:lstStyle/>
        <a:p>
          <a:endParaRPr lang="tr-TR"/>
        </a:p>
      </dgm:t>
    </dgm:pt>
    <dgm:pt modelId="{9F2DADB8-A6E3-49AB-B845-6BE7846CF579}" type="sibTrans" cxnId="{CB80DC63-5256-47F5-9AE9-FF5FCD42849B}">
      <dgm:prSet/>
      <dgm:spPr/>
      <dgm:t>
        <a:bodyPr/>
        <a:lstStyle/>
        <a:p>
          <a:endParaRPr lang="tr-TR"/>
        </a:p>
      </dgm:t>
    </dgm:pt>
    <dgm:pt modelId="{04538378-81FB-41D0-A96C-AE7BC0EDBA83}" type="pres">
      <dgm:prSet presAssocID="{BD7139AC-A96D-46BB-98AB-084CE87B8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559E435-7ABF-446E-AD22-40323843281B}" type="pres">
      <dgm:prSet presAssocID="{27863126-64D3-4203-BA0D-2C33F2D9B2AF}" presName="parentText" presStyleLbl="node1" presStyleIdx="0" presStyleCnt="1" custLinFactNeighborX="-1309" custLinFactNeighborY="-1285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B80DC63-5256-47F5-9AE9-FF5FCD42849B}" srcId="{BD7139AC-A96D-46BB-98AB-084CE87B8809}" destId="{27863126-64D3-4203-BA0D-2C33F2D9B2AF}" srcOrd="0" destOrd="0" parTransId="{0ACC15E0-44FE-416E-A367-B7AF36DCD4F2}" sibTransId="{9F2DADB8-A6E3-49AB-B845-6BE7846CF579}"/>
    <dgm:cxn modelId="{CAFEB846-18A5-44B4-8DC5-A7D1DBCC92D4}" type="presOf" srcId="{BD7139AC-A96D-46BB-98AB-084CE87B8809}" destId="{04538378-81FB-41D0-A96C-AE7BC0EDBA83}" srcOrd="0" destOrd="0" presId="urn:microsoft.com/office/officeart/2005/8/layout/vList2"/>
    <dgm:cxn modelId="{3E27DB44-74C2-4571-9D12-BA948962D3F4}" type="presOf" srcId="{27863126-64D3-4203-BA0D-2C33F2D9B2AF}" destId="{2559E435-7ABF-446E-AD22-40323843281B}" srcOrd="0" destOrd="0" presId="urn:microsoft.com/office/officeart/2005/8/layout/vList2"/>
    <dgm:cxn modelId="{68EE1722-5013-40D1-A3D6-5FD407C2C315}" type="presParOf" srcId="{04538378-81FB-41D0-A96C-AE7BC0EDBA83}" destId="{2559E435-7ABF-446E-AD22-40323843281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40A64-616B-480A-A3F6-C89F48D2502B}">
      <dsp:nvSpPr>
        <dsp:cNvPr id="0" name=""/>
        <dsp:cNvSpPr/>
      </dsp:nvSpPr>
      <dsp:spPr>
        <a:xfrm>
          <a:off x="0" y="0"/>
          <a:ext cx="4623227" cy="1184221"/>
        </a:xfrm>
        <a:prstGeom prst="chevron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1. Ziyaret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Eksik, noksan bulma </a:t>
          </a:r>
          <a:endParaRPr lang="tr-TR" sz="2400" b="1" kern="1200" dirty="0"/>
        </a:p>
      </dsp:txBody>
      <dsp:txXfrm>
        <a:off x="592111" y="0"/>
        <a:ext cx="3439006" cy="1184221"/>
      </dsp:txXfrm>
    </dsp:sp>
    <dsp:sp modelId="{6D4C7FA2-74D7-4CDA-9A71-921BF22C0B4E}">
      <dsp:nvSpPr>
        <dsp:cNvPr id="0" name=""/>
        <dsp:cNvSpPr/>
      </dsp:nvSpPr>
      <dsp:spPr>
        <a:xfrm>
          <a:off x="4176373" y="0"/>
          <a:ext cx="4623227" cy="1184221"/>
        </a:xfrm>
        <a:prstGeom prst="chevron">
          <a:avLst/>
        </a:prstGeom>
        <a:solidFill>
          <a:srgbClr val="FFC00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2. Ziyaret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Eksik, noksan tamamlanması kontrolü </a:t>
          </a:r>
          <a:endParaRPr lang="tr-TR" sz="2000" b="1" kern="1200" dirty="0"/>
        </a:p>
      </dsp:txBody>
      <dsp:txXfrm>
        <a:off x="4768484" y="0"/>
        <a:ext cx="3439006" cy="11842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59E435-7ABF-446E-AD22-40323843281B}">
      <dsp:nvSpPr>
        <dsp:cNvPr id="0" name=""/>
        <dsp:cNvSpPr/>
      </dsp:nvSpPr>
      <dsp:spPr>
        <a:xfrm>
          <a:off x="0" y="0"/>
          <a:ext cx="8911687" cy="1280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4000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ÇALIŞMA VE SOSYAL SAĞLIK GÜVENLİK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n cap="rnd">
                <a:solidFill>
                  <a:schemeClr val="tx1"/>
                </a:solidFill>
              </a:ln>
              <a:solidFill>
                <a:srgbClr val="FFFF00"/>
              </a:solidFill>
            </a:rPr>
            <a:t> BAKANLIĞININ DENETİMLERİ</a:t>
          </a:r>
          <a:r>
            <a:rPr lang="tr-TR" sz="2800" kern="1200" dirty="0" smtClean="0">
              <a:ln cap="rnd">
                <a:solidFill>
                  <a:schemeClr val="tx1"/>
                </a:solidFill>
              </a:ln>
            </a:rPr>
            <a:t/>
          </a:r>
          <a:br>
            <a:rPr lang="tr-TR" sz="2800" kern="1200" dirty="0" smtClean="0">
              <a:ln cap="rnd">
                <a:solidFill>
                  <a:schemeClr val="tx1"/>
                </a:solidFill>
              </a:ln>
            </a:rPr>
          </a:br>
          <a:endParaRPr lang="tr-TR" sz="2800" kern="1200" dirty="0">
            <a:ln cap="rnd">
              <a:solidFill>
                <a:schemeClr val="tx1"/>
              </a:solidFill>
            </a:ln>
          </a:endParaRPr>
        </a:p>
      </dsp:txBody>
      <dsp:txXfrm>
        <a:off x="62496" y="62496"/>
        <a:ext cx="8786695" cy="1155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F3A83-0CAE-451A-9FF0-E009938A8946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AB270-A14B-446B-BA4F-E86F3AF46344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32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4896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9080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0682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982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1169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147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9450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4357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40893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8215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AB270-A14B-446B-BA4F-E86F3AF46344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140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136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153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3167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7938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16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7742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8894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573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5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34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019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695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64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387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64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423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588B-1C75-4975-8E5A-699702EC9A85}" type="datetimeFigureOut">
              <a:rPr lang="tr-TR" smtClean="0"/>
              <a:t>12.3.2018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EFEE232-0AB9-4F0B-8601-48C2D44EBA88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91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1" name="İçerik Yer Tutucusu 10"/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370" y="3002508"/>
            <a:ext cx="4802243" cy="2440483"/>
          </a:xfrm>
        </p:spPr>
      </p:pic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2" name="İçerik Yer Tutucusu 11"/>
          <p:cNvPicPr>
            <a:picLocks noGrp="1" noChangeAspect="1"/>
          </p:cNvPicPr>
          <p:nvPr>
            <p:ph sz="quarter" idx="4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63" y="3002508"/>
            <a:ext cx="4338637" cy="2440483"/>
          </a:xfrm>
          <a:gradFill>
            <a:gsLst>
              <a:gs pos="0">
                <a:schemeClr val="accent2">
                  <a:alpha val="73000"/>
                  <a:lumMod val="61000"/>
                  <a:lumOff val="39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</a:gradFill>
          <a:effectLst>
            <a:innerShdw blurRad="368300">
              <a:prstClr val="black"/>
            </a:innerShd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7311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4" y="1972702"/>
            <a:ext cx="8911687" cy="4885298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sz="1700" dirty="0"/>
              <a:t>Gaz tüpleri, tankların ya da basınçlı kapların türlerine göre boş – dolu şeklinde depolanması kontrol edilmektedir.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sz="1700" dirty="0"/>
              <a:t>Kurumun binalarında her ne amaçla olursa olsun. Tüm makine ve </a:t>
            </a:r>
            <a:r>
              <a:rPr lang="tr-TR" sz="1700" dirty="0" err="1"/>
              <a:t>teçhizatların</a:t>
            </a:r>
            <a:r>
              <a:rPr lang="tr-TR" sz="1700" dirty="0"/>
              <a:t> marka ve isim belirtilerek eksiklikleri belirtilmektedir. Tüm makine ve </a:t>
            </a:r>
            <a:r>
              <a:rPr lang="tr-TR" sz="1700" dirty="0" err="1"/>
              <a:t>teçhizatlarda</a:t>
            </a:r>
            <a:r>
              <a:rPr lang="tr-TR" sz="1700" dirty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dirty="0"/>
              <a:t>Basınçlı tüp ve tankların ( kompresör, hava tankı, kazan gibi.) periyodik bakımlarının yapılıp yapılmadığı kontrol edilmektedir. Bakımı yapılanların ilgili yönetmeliklerce uygun olup olmadığı belirtiliyor. ( Bakımı yapan </a:t>
            </a:r>
            <a:r>
              <a:rPr lang="tr-TR" sz="1700" dirty="0" err="1"/>
              <a:t>mak.müh</a:t>
            </a:r>
            <a:r>
              <a:rPr lang="tr-TR" sz="1700" dirty="0"/>
              <a:t>. bakım tarihi gibi.)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dirty="0"/>
              <a:t>Elektrikli sabit makinelerde topraklamasının olup olmadığı ve bakımı ölçme değerleri ile birlikte  kontrol edilmektedir.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dirty="0"/>
              <a:t>Kesici ve yaralayıcı makinelerin koruma aparatlarının olup olmaması ya da uygunluğu belirtilmektedir.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tr-TR" sz="1700" dirty="0"/>
              <a:t>Makinelerin periyodik bakım – onarımlarının uygunluğu kontrol edilmektedir.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sz="1700" dirty="0"/>
          </a:p>
        </p:txBody>
      </p:sp>
    </p:spTree>
    <p:extLst>
      <p:ext uri="{BB962C8B-B14F-4D97-AF65-F5344CB8AC3E}">
        <p14:creationId xmlns:p14="http://schemas.microsoft.com/office/powerpoint/2010/main" val="408592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4" y="2216727"/>
            <a:ext cx="8911687" cy="3144982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dirty="0"/>
              <a:t>Acil Durum Destek elemanlarının isimleri ve </a:t>
            </a:r>
            <a:r>
              <a:rPr lang="tr-TR" dirty="0" smtClean="0"/>
              <a:t>eğitim belgeleri ile ilgiliye imza karşılığı bildirim incelenmektedir</a:t>
            </a:r>
            <a:r>
              <a:rPr lang="tr-TR" dirty="0"/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dirty="0"/>
              <a:t>Atölyede yapılan çalışmalarda KKD’ </a:t>
            </a:r>
            <a:r>
              <a:rPr lang="tr-TR" dirty="0" err="1"/>
              <a:t>nin</a:t>
            </a:r>
            <a:r>
              <a:rPr lang="tr-TR" dirty="0"/>
              <a:t> öğrenciler tarafından karşılandığı belirtilmiş</a:t>
            </a:r>
            <a:r>
              <a:rPr lang="tr-TR" dirty="0" smtClean="0"/>
              <a:t>. İşveren, çalışanları Kişisel Koruyucu Donanımlarını ücretsiz karşılar.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KKD </a:t>
            </a:r>
            <a:r>
              <a:rPr lang="tr-TR" dirty="0" err="1"/>
              <a:t>lar</a:t>
            </a:r>
            <a:r>
              <a:rPr lang="tr-TR" dirty="0"/>
              <a:t> çalışana imza karşılığında teslim edilir, gerekirse </a:t>
            </a:r>
            <a:r>
              <a:rPr lang="tr-TR" dirty="0" smtClean="0"/>
              <a:t>kullanım için eğitim </a:t>
            </a:r>
            <a:r>
              <a:rPr lang="tr-TR" dirty="0"/>
              <a:t>verilir.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94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4" y="1972702"/>
            <a:ext cx="8911687" cy="4885298"/>
          </a:xfrm>
        </p:spPr>
        <p:txBody>
          <a:bodyPr/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Ülkemiz genelinde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ÇSGB iş müfettişlerince, sanayi bölgeleri, inşaatlar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başta olmak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üzere kamu kurum ve kuruluşlarında da iş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sağlığı ve güvenliği bilincini oluşturmak,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(arttırmak)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amacıyla iş sağlığı ve güvenliği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kavramı, genel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prensipleri, iş kazaları, mesleki riskler ve iş sağlığı ve güvenliği önlemleri hakkında bilgilendirme 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mevcut durum üzerinden inceleme yapmak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üzere P</a:t>
            </a:r>
            <a:r>
              <a:rPr lang="tr-T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lanlı / Plansız denetimler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yapılmaktadır.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74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4" y="2923082"/>
            <a:ext cx="8911687" cy="3934918"/>
          </a:xfrm>
        </p:spPr>
        <p:txBody>
          <a:bodyPr/>
          <a:lstStyle/>
          <a:p>
            <a:r>
              <a:rPr lang="tr-TR" sz="2000" b="1" dirty="0"/>
              <a:t>İş </a:t>
            </a:r>
            <a:r>
              <a:rPr lang="tr-TR" sz="2000" b="1" dirty="0" smtClean="0"/>
              <a:t>müfettişleri; </a:t>
            </a:r>
            <a:r>
              <a:rPr lang="tr-TR" sz="2000" b="1" dirty="0"/>
              <a:t>ilk teftişlerini noksanlık ve aksaklıkların belirlenmesi olarak yapmaktadırlar. İlk teftiş sonrası noksanlık giderme formu düzenlenerek kurum </a:t>
            </a:r>
            <a:r>
              <a:rPr lang="tr-TR" sz="2000" b="1" dirty="0" smtClean="0"/>
              <a:t>müdürüne (işveren/işveren vekili) </a:t>
            </a:r>
            <a:r>
              <a:rPr lang="tr-TR" sz="2000" b="1" dirty="0"/>
              <a:t>3 ya da 4 haftalık noksanlık ve aksaklıkların giderilmesi için süre verilmektedir. </a:t>
            </a:r>
            <a:endParaRPr lang="tr-TR" sz="2000" b="1" dirty="0" smtClean="0"/>
          </a:p>
          <a:p>
            <a:r>
              <a:rPr lang="tr-TR" sz="2000" b="1" dirty="0" smtClean="0"/>
              <a:t>Bu esnada, eksikliklerin </a:t>
            </a:r>
            <a:r>
              <a:rPr lang="tr-TR" sz="2000" b="1" dirty="0"/>
              <a:t>giderilmediği takdirde olabilecek iş kazalarından sorumlu olduğunu belirten tutanak </a:t>
            </a:r>
            <a:r>
              <a:rPr lang="tr-TR" sz="2000" b="1" dirty="0" smtClean="0"/>
              <a:t>tutulmaktadır</a:t>
            </a:r>
            <a:r>
              <a:rPr lang="tr-TR" sz="2000" b="1" dirty="0"/>
              <a:t>. </a:t>
            </a:r>
            <a:endParaRPr lang="tr-TR" sz="2000" b="1" dirty="0" smtClean="0"/>
          </a:p>
          <a:p>
            <a:r>
              <a:rPr lang="tr-TR" sz="2000" b="1" dirty="0"/>
              <a:t>İkinci </a:t>
            </a:r>
            <a:r>
              <a:rPr lang="tr-TR" sz="2000" b="1" dirty="0" smtClean="0"/>
              <a:t>teftişte ise, </a:t>
            </a:r>
            <a:r>
              <a:rPr lang="tr-TR" sz="2000" b="1" dirty="0"/>
              <a:t>ilk teftişte tespit edilen aksaklık ve noksanlıklar kontrol edilmektedir. Giderilen ve giderilemeyenler tutanakla belirtilmektedir. </a:t>
            </a:r>
          </a:p>
          <a:p>
            <a:endParaRPr lang="tr-TR" b="1" dirty="0"/>
          </a:p>
        </p:txBody>
      </p:sp>
      <p:graphicFrame>
        <p:nvGraphicFramePr>
          <p:cNvPr id="2" name="Diyagram 1"/>
          <p:cNvGraphicFramePr/>
          <p:nvPr>
            <p:extLst>
              <p:ext uri="{D42A27DB-BD31-4B8C-83A1-F6EECF244321}">
                <p14:modId xmlns:p14="http://schemas.microsoft.com/office/powerpoint/2010/main" val="481605994"/>
              </p:ext>
            </p:extLst>
          </p:nvPr>
        </p:nvGraphicFramePr>
        <p:xfrm>
          <a:off x="2592924" y="2038664"/>
          <a:ext cx="8799601" cy="1184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7243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4" y="2482368"/>
            <a:ext cx="8911687" cy="3873462"/>
          </a:xfrm>
        </p:spPr>
        <p:txBody>
          <a:bodyPr/>
          <a:lstStyle/>
          <a:p>
            <a:r>
              <a:rPr lang="tr-TR" b="1" dirty="0" smtClean="0"/>
              <a:t>Bu aşamadan sonra, varsa giderilmeye</a:t>
            </a:r>
            <a:r>
              <a:rPr lang="tr-TR" dirty="0" smtClean="0"/>
              <a:t>n </a:t>
            </a:r>
            <a:r>
              <a:rPr lang="tr-TR" b="1" dirty="0"/>
              <a:t>aksaklık ve </a:t>
            </a:r>
            <a:r>
              <a:rPr lang="tr-TR" b="1" dirty="0" smtClean="0"/>
              <a:t>noksanlıklar için ise kanunun emrettiği cezalar uygulanmaktadır.</a:t>
            </a:r>
          </a:p>
          <a:p>
            <a:r>
              <a:rPr lang="tr-TR" b="1" dirty="0" smtClean="0"/>
              <a:t>Buradaki amacımız kimseyi korkutmak, tedirgin etmek değil, İşveren/işveren vekili olarak sorumluluklarınız hakkında sizlerle bilgi alışverişinde bu</a:t>
            </a:r>
            <a:r>
              <a:rPr lang="tr-TR" b="1" dirty="0"/>
              <a:t>lunmaktır</a:t>
            </a:r>
            <a:r>
              <a:rPr lang="tr-TR" b="1" dirty="0" smtClean="0"/>
              <a:t>.</a:t>
            </a:r>
          </a:p>
          <a:p>
            <a:r>
              <a:rPr lang="tr-TR" b="1" dirty="0" smtClean="0"/>
              <a:t>Bilindiğinin aksine, ÇSGB okul ve kurumlarımıza denetime çıkmaktadır. En son bildiğimiz </a:t>
            </a:r>
            <a:r>
              <a:rPr lang="tr-TR" dirty="0" smtClean="0"/>
              <a:t> </a:t>
            </a:r>
            <a:r>
              <a:rPr lang="tr-TR" b="1" dirty="0" smtClean="0"/>
              <a:t>Samsun’da bir Mesleki ve Teknik Anadolu Lisesine giderek 34 hata bulduklarıdır.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34715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3" y="1905000"/>
            <a:ext cx="8911687" cy="4661941"/>
          </a:xfrm>
        </p:spPr>
        <p:txBody>
          <a:bodyPr/>
          <a:lstStyle/>
          <a:p>
            <a:r>
              <a:rPr lang="tr-TR" b="1" dirty="0"/>
              <a:t>Bu teftişlerde ÇSGB iş müfettişleri tarafından dikkat çekilen ve uyarılan konulardan bazıları aşağıdaki </a:t>
            </a:r>
            <a:r>
              <a:rPr lang="tr-TR" b="1" dirty="0" smtClean="0"/>
              <a:t>gibidir: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b="1" dirty="0"/>
              <a:t>İşyerinde sigortalıların bağlı bulunduğu tescil numaraları ve bu tescillerdeki </a:t>
            </a:r>
            <a:r>
              <a:rPr lang="tr-TR" b="1" dirty="0" smtClean="0"/>
              <a:t>çalışanlar </a:t>
            </a:r>
            <a:r>
              <a:rPr lang="tr-TR" b="1" dirty="0"/>
              <a:t>cinsiyetlerine, çalışan sınıflarına göre belirtilmektedir</a:t>
            </a:r>
            <a:r>
              <a:rPr lang="tr-TR" b="1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b="1" dirty="0"/>
              <a:t>Kurumun ticari ilişki içinde olduğu alt işverenlerinde tescil numarası ve çalışan </a:t>
            </a:r>
            <a:r>
              <a:rPr lang="tr-TR" b="1" dirty="0" smtClean="0"/>
              <a:t>sayısı ve görevleri belirtilmektedir.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b="1" dirty="0"/>
              <a:t>Tehlike sınıfı belirtilerek, iş güvenliği uzmanı ve işyeri hekimi bulundurma yükümlüğünün olmadığı </a:t>
            </a:r>
            <a:r>
              <a:rPr lang="tr-TR" b="1" dirty="0" smtClean="0"/>
              <a:t>belirtilmektedir.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63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4" y="1972702"/>
            <a:ext cx="8911687" cy="4885298"/>
          </a:xfrm>
        </p:spPr>
        <p:txBody>
          <a:bodyPr/>
          <a:lstStyle/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tr-TR" b="1" i="1" u="sng" dirty="0"/>
              <a:t>Risk değerlendirme analizi </a:t>
            </a:r>
            <a:r>
              <a:rPr lang="tr-TR" b="1" dirty="0"/>
              <a:t>incelemesinde; Risk değerlendirme ekibi, destek </a:t>
            </a:r>
            <a:r>
              <a:rPr lang="tr-TR" b="1" dirty="0" smtClean="0"/>
              <a:t>elemanları, çalışan temsilcisi </a:t>
            </a:r>
            <a:r>
              <a:rPr lang="tr-TR" b="1" dirty="0"/>
              <a:t>ve bilgi sahibi çalışanlar isimleri </a:t>
            </a:r>
            <a:r>
              <a:rPr lang="tr-TR" b="1" dirty="0" smtClean="0"/>
              <a:t>tutanakta </a:t>
            </a:r>
            <a:r>
              <a:rPr lang="tr-TR" b="1" dirty="0"/>
              <a:t>belirtilmiş. Risklerin </a:t>
            </a:r>
            <a:r>
              <a:rPr lang="tr-TR" b="1" dirty="0" smtClean="0"/>
              <a:t>giderilmesinden </a:t>
            </a:r>
            <a:r>
              <a:rPr lang="tr-TR" b="1" dirty="0"/>
              <a:t>sorumlu kişilerin </a:t>
            </a:r>
            <a:r>
              <a:rPr lang="tr-TR" b="1" dirty="0" smtClean="0"/>
              <a:t>risk analizinde yazmadığı </a:t>
            </a:r>
            <a:r>
              <a:rPr lang="tr-TR" b="1" dirty="0"/>
              <a:t>ayrıca </a:t>
            </a:r>
            <a:r>
              <a:rPr lang="tr-TR" b="1" dirty="0" smtClean="0"/>
              <a:t>belirtilmiştir.</a:t>
            </a:r>
          </a:p>
          <a:p>
            <a:pPr marL="457200" lvl="0" indent="-457200">
              <a:buFont typeface="Wingdings" panose="05000000000000000000" pitchFamily="2" charset="2"/>
              <a:buChar char="v"/>
            </a:pPr>
            <a:r>
              <a:rPr lang="tr-TR" b="1" dirty="0" smtClean="0"/>
              <a:t> </a:t>
            </a:r>
            <a:r>
              <a:rPr lang="tr-TR" b="1" i="1" dirty="0"/>
              <a:t>Risk değerlendirme raporunda “uygulama izlenmesi adımının”  olmadığı tespit edilmiştir. Kurumda </a:t>
            </a:r>
            <a:r>
              <a:rPr lang="tr-TR" b="1" i="1" dirty="0" smtClean="0"/>
              <a:t>risk değerlendirmesi sonucunda yapılması gereken Düzenleyici ve Önleyici Faaliyetlerin (DÖF) </a:t>
            </a:r>
            <a:r>
              <a:rPr lang="tr-TR" b="1" i="1" dirty="0"/>
              <a:t>yapılmadığı belirtilmiştir. </a:t>
            </a:r>
            <a:endParaRPr lang="tr-TR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496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4" y="1972702"/>
            <a:ext cx="8911687" cy="4885298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dirty="0" smtClean="0"/>
              <a:t>İşveren, İşveren Vekili ve Çalışan Temsilcisi isimleri T.C</a:t>
            </a:r>
            <a:r>
              <a:rPr lang="tr-TR" dirty="0"/>
              <a:t>. Kimlik </a:t>
            </a:r>
            <a:r>
              <a:rPr lang="tr-TR" dirty="0" smtClean="0"/>
              <a:t>numarası ile yazılmış ve </a:t>
            </a:r>
            <a:r>
              <a:rPr lang="tr-TR" dirty="0"/>
              <a:t>İşveren Vekili ve Çalışan </a:t>
            </a:r>
            <a:r>
              <a:rPr lang="tr-TR" dirty="0" smtClean="0"/>
              <a:t>Temsilcisinin görevlendirme onayları ile imzalı tebliğ tutanakları istenmektedir.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İşyerinin ısınma türü ve yetkili kullanıcının belgesi detaylı olarak belirtilmektedir.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Sivil savunma planının güncel olup </a:t>
            </a:r>
            <a:r>
              <a:rPr lang="tr-TR" dirty="0" smtClean="0"/>
              <a:t>olmadığına bakılmaktadır</a:t>
            </a:r>
            <a:r>
              <a:rPr lang="tr-TR" dirty="0"/>
              <a:t>.  Tatbikatların yapılması ve yapılan tatbikatların raporları </a:t>
            </a:r>
            <a:r>
              <a:rPr lang="tr-TR" dirty="0" smtClean="0"/>
              <a:t>da incelenmektedir</a:t>
            </a:r>
            <a:r>
              <a:rPr lang="tr-TR" dirty="0"/>
              <a:t>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tr-TR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792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4" y="1972702"/>
            <a:ext cx="8911687" cy="4885298"/>
          </a:xfrm>
        </p:spPr>
        <p:txBody>
          <a:bodyPr/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dirty="0"/>
              <a:t>İşyerinde çalışma yapılan birimlerde </a:t>
            </a:r>
            <a:r>
              <a:rPr lang="tr-TR" dirty="0" smtClean="0"/>
              <a:t>(Atölye, mutfak vb.) uygun </a:t>
            </a:r>
            <a:r>
              <a:rPr lang="tr-TR" dirty="0"/>
              <a:t>KKD kullanıp kullanılmadığı gözlemlenmektedir</a:t>
            </a:r>
            <a:r>
              <a:rPr lang="tr-TR" dirty="0" smtClean="0"/>
              <a:t>.</a:t>
            </a:r>
            <a:endParaRPr lang="tr-TR" dirty="0"/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dirty="0"/>
              <a:t>Kurumun bina ve eklentilerinin “ Binaların Yangından Korunması Hakkındaki Yönetmelik” hükümlerine uygunluğu detayları ile belirtilmektedir</a:t>
            </a:r>
            <a:r>
              <a:rPr lang="tr-TR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mtClean="0"/>
              <a:t>Varsa</a:t>
            </a:r>
            <a:r>
              <a:rPr lang="tr-TR" dirty="0" smtClean="0"/>
              <a:t>, </a:t>
            </a:r>
            <a:r>
              <a:rPr lang="tr-TR" dirty="0"/>
              <a:t>Yurt, pansiyon, atölye ve diğer binalardaki işleyiş ile ilgili prosedürler belirtilmektedir. ( Belletmen, nöbetçi öğretmen sayısı gibi)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endParaRPr lang="tr-TR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60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alpha val="73000"/>
                <a:lumMod val="61000"/>
                <a:lumOff val="39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yagram 8"/>
          <p:cNvGraphicFramePr/>
          <p:nvPr>
            <p:extLst>
              <p:ext uri="{D42A27DB-BD31-4B8C-83A1-F6EECF244321}">
                <p14:modId xmlns:p14="http://schemas.microsoft.com/office/powerpoint/2010/main" val="3341312526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2592924" y="1972702"/>
            <a:ext cx="8911687" cy="488529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Kurumun bina ve eklentilerinin itfaiyeden alınan uygunluk belgesi incelenmektedir</a:t>
            </a:r>
            <a:r>
              <a:rPr lang="tr-TR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dirty="0"/>
              <a:t>Kurum bina ve eklentilerinde yangın söndürme cihazlarının yerleri, durumları ve periyodik kontrol belgeleri </a:t>
            </a:r>
            <a:r>
              <a:rPr lang="tr-TR" dirty="0" smtClean="0"/>
              <a:t>incelenmektedir.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dirty="0"/>
              <a:t>Kurumun atölye, çamaşırhane, yemekhane gibi </a:t>
            </a:r>
            <a:r>
              <a:rPr lang="tr-TR" dirty="0" smtClean="0"/>
              <a:t>birimlerinde ve her kat elektrik panosunda </a:t>
            </a:r>
            <a:r>
              <a:rPr lang="tr-TR" dirty="0"/>
              <a:t>kaçak akım rölesinin olup olmadığı incelenmektedir.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tr-TR" dirty="0"/>
              <a:t>Kimyasalların ( tiner, boya, deterjan vb. ) uygun şekilde </a:t>
            </a:r>
            <a:r>
              <a:rPr lang="tr-TR" dirty="0" smtClean="0"/>
              <a:t>depolanıp depolanmadığı kontrol edilmektedir.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395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</TotalTime>
  <Words>778</Words>
  <Application>Microsoft Office PowerPoint</Application>
  <PresentationFormat>Geniş ekran</PresentationFormat>
  <Paragraphs>71</Paragraphs>
  <Slides>11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10</cp:revision>
  <dcterms:created xsi:type="dcterms:W3CDTF">2018-03-11T19:33:18Z</dcterms:created>
  <dcterms:modified xsi:type="dcterms:W3CDTF">2018-03-11T22:45:17Z</dcterms:modified>
</cp:coreProperties>
</file>